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Playfair Display"/>
      <p:regular r:id="rId23"/>
      <p:bold r:id="rId24"/>
      <p:italic r:id="rId25"/>
      <p:boldItalic r:id="rId26"/>
    </p:embeddedFont>
    <p:embeddedFont>
      <p:font typeface="Alfa Slab On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7" Type="http://schemas.openxmlformats.org/officeDocument/2006/relationships/font" Target="fonts/AlfaSlab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19" Type="http://schemas.openxmlformats.org/officeDocument/2006/relationships/font" Target="fonts/Roboto-regular.fntdata"/><Relationship Id="rId18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aa5ee99bb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aa5ee99bb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aa5ee99bb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aa5ee99bb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c6dda917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c6dda91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c7fc9da5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fc7fc9da5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c7fc9da5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c7fc9da5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aa5ee99bb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faa5ee99bb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aa5ee99bb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aa5ee99b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aa5ee99bb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faa5ee99bb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 and Requirements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 3: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sdmay25-24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754025" y="803050"/>
            <a:ext cx="4078200" cy="40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Background: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INSPIRE Survey gauges the research experience of undergraduates in STEM.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 survey visualization tool in the form of a web application.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Statement: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goal of this project is to redesign, upgrade, and test the previous web application for visualizing survey data from STEM undergraduates.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Solution: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 the visualization process through the previous web application to streamline the data from the survey results. 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0" y="2052650"/>
            <a:ext cx="4572001" cy="16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 Overview</a:t>
            </a:r>
            <a:endParaRPr/>
          </a:p>
        </p:txBody>
      </p:sp>
      <p:grpSp>
        <p:nvGrpSpPr>
          <p:cNvPr id="70" name="Google Shape;70;p15"/>
          <p:cNvGrpSpPr/>
          <p:nvPr/>
        </p:nvGrpSpPr>
        <p:grpSpPr>
          <a:xfrm>
            <a:off x="3040975" y="1017725"/>
            <a:ext cx="5482006" cy="3622825"/>
            <a:chOff x="3040975" y="1017725"/>
            <a:chExt cx="5482006" cy="3622825"/>
          </a:xfrm>
        </p:grpSpPr>
        <p:sp>
          <p:nvSpPr>
            <p:cNvPr id="71" name="Google Shape;71;p15"/>
            <p:cNvSpPr/>
            <p:nvPr/>
          </p:nvSpPr>
          <p:spPr>
            <a:xfrm>
              <a:off x="5632350" y="2178425"/>
              <a:ext cx="1362000" cy="570600"/>
            </a:xfrm>
            <a:prstGeom prst="roundRect">
              <a:avLst>
                <a:gd fmla="val 50000" name="adj"/>
              </a:avLst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INSIGHT Staff</a:t>
              </a:r>
              <a:endParaRPr sz="1600">
                <a:solidFill>
                  <a:srgbClr val="FFFFFF"/>
                </a:solidFill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4498660" y="1017725"/>
              <a:ext cx="1100400" cy="570600"/>
            </a:xfrm>
            <a:prstGeom prst="roundRect">
              <a:avLst>
                <a:gd fmla="val 50000" name="adj"/>
              </a:avLst>
            </a:prstGeom>
            <a:solidFill>
              <a:srgbClr val="094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INSIGHT Admin</a:t>
              </a:r>
              <a:endParaRPr sz="1600">
                <a:solidFill>
                  <a:srgbClr val="FFFFFF"/>
                </a:solidFill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040975" y="2178350"/>
              <a:ext cx="1291500" cy="570600"/>
            </a:xfrm>
            <a:prstGeom prst="roundRect">
              <a:avLst>
                <a:gd fmla="val 50000" name="adj"/>
              </a:avLst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Researchers</a:t>
              </a:r>
              <a:endParaRPr sz="1600"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4332654" y="3338986"/>
              <a:ext cx="1390500" cy="570600"/>
            </a:xfrm>
            <a:prstGeom prst="roundRect">
              <a:avLst>
                <a:gd fmla="val 50000" name="adj"/>
              </a:avLst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Participants</a:t>
              </a:r>
              <a:endParaRPr sz="1600">
                <a:solidFill>
                  <a:srgbClr val="FFFFFF"/>
                </a:solidFill>
              </a:endParaRPr>
            </a:p>
          </p:txBody>
        </p:sp>
        <p:cxnSp>
          <p:nvCxnSpPr>
            <p:cNvPr id="75" name="Google Shape;75;p15"/>
            <p:cNvCxnSpPr/>
            <p:nvPr/>
          </p:nvCxnSpPr>
          <p:spPr>
            <a:xfrm>
              <a:off x="5031453" y="1883138"/>
              <a:ext cx="1291500" cy="600"/>
            </a:xfrm>
            <a:prstGeom prst="bentConnector3">
              <a:avLst>
                <a:gd fmla="val 50000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15"/>
            <p:cNvCxnSpPr>
              <a:stCxn id="73" idx="0"/>
              <a:endCxn id="72" idx="2"/>
            </p:cNvCxnSpPr>
            <p:nvPr/>
          </p:nvCxnSpPr>
          <p:spPr>
            <a:xfrm rot="-5400000">
              <a:off x="4072675" y="1202300"/>
              <a:ext cx="590100" cy="1362000"/>
            </a:xfrm>
            <a:prstGeom prst="bentConnector3">
              <a:avLst>
                <a:gd fmla="val 49994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" name="Google Shape;77;p15"/>
            <p:cNvCxnSpPr>
              <a:stCxn id="73" idx="2"/>
              <a:endCxn id="74" idx="0"/>
            </p:cNvCxnSpPr>
            <p:nvPr/>
          </p:nvCxnSpPr>
          <p:spPr>
            <a:xfrm flipH="1" rot="-5400000">
              <a:off x="4062325" y="2373350"/>
              <a:ext cx="590100" cy="1341300"/>
            </a:xfrm>
            <a:prstGeom prst="bentConnector3">
              <a:avLst>
                <a:gd fmla="val 49995" name="adj1"/>
              </a:avLst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8" name="Google Shape;78;p15"/>
            <p:cNvCxnSpPr/>
            <p:nvPr/>
          </p:nvCxnSpPr>
          <p:spPr>
            <a:xfrm>
              <a:off x="5034735" y="3038271"/>
              <a:ext cx="1285200" cy="225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5"/>
            <p:cNvCxnSpPr/>
            <p:nvPr/>
          </p:nvCxnSpPr>
          <p:spPr>
            <a:xfrm>
              <a:off x="6312884" y="2749181"/>
              <a:ext cx="4800" cy="3225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0" name="Google Shape;80;p15"/>
            <p:cNvSpPr txBox="1"/>
            <p:nvPr/>
          </p:nvSpPr>
          <p:spPr>
            <a:xfrm>
              <a:off x="7659950" y="1075696"/>
              <a:ext cx="8016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Tier 1</a:t>
              </a:r>
              <a:endParaRPr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7632135" y="2344422"/>
              <a:ext cx="8571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Tier 2</a:t>
              </a:r>
              <a:endParaRPr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82" name="Google Shape;82;p15"/>
            <p:cNvSpPr txBox="1"/>
            <p:nvPr/>
          </p:nvSpPr>
          <p:spPr>
            <a:xfrm>
              <a:off x="7598381" y="3396873"/>
              <a:ext cx="9246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Tier 3</a:t>
              </a:r>
              <a:endParaRPr sz="18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3182000" y="4144350"/>
              <a:ext cx="3691800" cy="49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00000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Note: Privileges increase as tiers go up</a:t>
              </a:r>
              <a:endParaRPr sz="15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cxnSp>
          <p:nvCxnSpPr>
            <p:cNvPr id="84" name="Google Shape;84;p15"/>
            <p:cNvCxnSpPr/>
            <p:nvPr/>
          </p:nvCxnSpPr>
          <p:spPr>
            <a:xfrm flipH="1">
              <a:off x="6314281" y="1892937"/>
              <a:ext cx="1800" cy="27630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5" name="Google Shape;85;p15"/>
          <p:cNvSpPr txBox="1"/>
          <p:nvPr/>
        </p:nvSpPr>
        <p:spPr>
          <a:xfrm>
            <a:off x="223175" y="1075700"/>
            <a:ext cx="27366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Our project features 4 distinct user roles: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AutoNum type="arabicPeriod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INSIGHT Admin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AutoNum type="arabicPeriod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Researchers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AutoNum type="arabicPeriod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INSIGHT Staff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AutoNum type="arabicPeriod"/>
            </a:pPr>
            <a:r>
              <a:rPr lang="en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</a:t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 Description: INSIGHT Admin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152475"/>
            <a:ext cx="765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Admin (Tier 1):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Create, edit, remove surveys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Add, remove, edit all other user roles (Researchers, INSIGHT Staff, Participants)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Invite new users (all tiers)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Allow access to data download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View survey results and visualizations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000" y="2302075"/>
            <a:ext cx="2516848" cy="26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 Overview: Researcher (Tier 2)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152475"/>
            <a:ext cx="81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Researcher (Tier 2a):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Export data to CSV file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Sort user data based on demographic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Search user results based on user email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View holistic survey results and visualizations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225" y="1398800"/>
            <a:ext cx="3684173" cy="250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 Overview: INSIGHT Staff (Tier 2)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152475"/>
            <a:ext cx="813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Staff (Tier 2b):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Create, edit, delete surveys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Assign surveys to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Store/view survey results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Share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Download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View survey results and visualizations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220" y="1441174"/>
            <a:ext cx="1525275" cy="29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Role Overview: Participants (Tier 3)</a:t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312975" y="1131325"/>
            <a:ext cx="8057400" cy="3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 (Tier 3):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-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Sign In/Out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-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Take assigned surveys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-"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View personal survey results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925" y="1187013"/>
            <a:ext cx="2076450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119" name="Google Shape;119;p20"/>
          <p:cNvSpPr txBox="1"/>
          <p:nvPr>
            <p:ph idx="2" type="body"/>
          </p:nvPr>
        </p:nvSpPr>
        <p:spPr>
          <a:xfrm>
            <a:off x="311700" y="1399400"/>
            <a:ext cx="2681700" cy="34290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1: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to all users and participants.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set and enforce survey creation standards.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 of all surveys and their status.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 txBox="1"/>
          <p:nvPr>
            <p:ph idx="2" type="body"/>
          </p:nvPr>
        </p:nvSpPr>
        <p:spPr>
          <a:xfrm>
            <a:off x="3231150" y="1399400"/>
            <a:ext cx="2681700" cy="34290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2: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view and analyze survey metrics.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participant anonymity in all data collected.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to customizable reports for research purposes.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/>
          <p:nvPr>
            <p:ph idx="2" type="body"/>
          </p:nvPr>
        </p:nvSpPr>
        <p:spPr>
          <a:xfrm>
            <a:off x="6150600" y="1399400"/>
            <a:ext cx="2681700" cy="3429000"/>
          </a:xfrm>
          <a:prstGeom prst="rect">
            <a:avLst/>
          </a:prstGeom>
          <a:solidFill>
            <a:srgbClr val="A4C2F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Tier 3: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registration and login process.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access to surveys with a web-friendly interface.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Engaging surveys that are easy to understand yet thought-provoking.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</a:t>
            </a:r>
            <a:endParaRPr/>
          </a:p>
        </p:txBody>
      </p:sp>
      <p:sp>
        <p:nvSpPr>
          <p:cNvPr id="127" name="Google Shape;127;p21"/>
          <p:cNvSpPr txBox="1"/>
          <p:nvPr>
            <p:ph idx="2" type="body"/>
          </p:nvPr>
        </p:nvSpPr>
        <p:spPr>
          <a:xfrm>
            <a:off x="4754025" y="803050"/>
            <a:ext cx="4078200" cy="40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ISO/IEC 25010: Software quality model that defines characteristics like usability, reliability, and performance.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ISO/IEC 27001: Information security management standards to protect user data and ensure confidentiality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ISO/IEC 9126: Software product quality standards, ensuring the app meets functional and non-functional requirements.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730: Standards for software quality assurance processes.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350" y="1017725"/>
            <a:ext cx="280438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