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notesMasterIdLst>
    <p:notesMasterId r:id="rId15"/>
  </p:notesMasterIdLst>
  <p:sldIdLst>
    <p:sldId id="256" r:id="rId5"/>
    <p:sldId id="257" r:id="rId6"/>
    <p:sldId id="265" r:id="rId7"/>
    <p:sldId id="266" r:id="rId8"/>
    <p:sldId id="269" r:id="rId9"/>
    <p:sldId id="267" r:id="rId10"/>
    <p:sldId id="270" r:id="rId11"/>
    <p:sldId id="268" r:id="rId12"/>
    <p:sldId id="263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B0F151-C4FF-3BB3-1A9A-79A2BEC91106}" v="94" dt="2024-10-29T01:27:16.953"/>
    <p1510:client id="{0688A9A1-80AA-B4DF-845C-84A65114AFD6}" v="144" dt="2024-10-29T17:53:14.115"/>
    <p1510:client id="{366BA373-3EA4-4DA8-9109-86E9916D7825}" v="1326" dt="2024-10-29T19:21:44.376"/>
    <p1510:client id="{46D04D3D-DB62-90BA-A7DA-209BAA0AE4F0}" v="10" dt="2024-10-29T00:12:05.307"/>
    <p1510:client id="{4B7CC5E6-1762-9350-E07A-0597D0F32990}" v="141" dt="2024-10-29T17:58:08.432"/>
    <p1510:client id="{4F7BCEDF-B691-4571-B9D9-53AA556C2BAD}" v="39" dt="2024-10-29T19:06:33.059"/>
    <p1510:client id="{64121D82-5732-AA1D-0A12-B79B9F9C0B75}" v="10" dt="2024-10-29T18:50:56.053"/>
    <p1510:client id="{8E45FD5C-B6DF-5EB3-E566-71B134905D9E}" v="355" dt="2024-10-29T14:52:07.511"/>
    <p1510:client id="{C4B6D2A3-EE6E-FE0D-4535-D1F976BDD5B9}" v="409" dt="2024-10-29T18:57:24.236"/>
    <p1510:client id="{D39DA427-1875-0E81-D1D2-9E72EDED4F71}" v="26" dt="2024-10-29T18:57:16.641"/>
    <p1510:client id="{E9944638-106E-03DD-ABB8-895D45145309}" v="4" dt="2024-10-29T18:36:58.3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051" autoAdjust="0"/>
  </p:normalViewPr>
  <p:slideViewPr>
    <p:cSldViewPr snapToGrid="0">
      <p:cViewPr varScale="1">
        <p:scale>
          <a:sx n="75" d="100"/>
          <a:sy n="75" d="100"/>
        </p:scale>
        <p:origin x="94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15F5E5-21F1-4998-935E-9FD4916F57A9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4AD14F6-1CE8-4D30-8966-BF1DFBCB598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Login through SSO or email</a:t>
          </a:r>
        </a:p>
      </dgm:t>
    </dgm:pt>
    <dgm:pt modelId="{523A4394-D465-45F9-9C66-8F33D7CD7D2C}" type="parTrans" cxnId="{C682434F-7DCA-4B65-9B60-2635D6F54056}">
      <dgm:prSet/>
      <dgm:spPr/>
      <dgm:t>
        <a:bodyPr/>
        <a:lstStyle/>
        <a:p>
          <a:endParaRPr lang="en-US"/>
        </a:p>
      </dgm:t>
    </dgm:pt>
    <dgm:pt modelId="{E42A1924-43E1-4D5D-AD5B-6C39086E81D8}" type="sibTrans" cxnId="{C682434F-7DCA-4B65-9B60-2635D6F54056}">
      <dgm:prSet/>
      <dgm:spPr/>
      <dgm:t>
        <a:bodyPr/>
        <a:lstStyle/>
        <a:p>
          <a:endParaRPr lang="en-US"/>
        </a:p>
      </dgm:t>
    </dgm:pt>
    <dgm:pt modelId="{5C42060E-79C7-494D-AF41-6FF84488F75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Take survey or view results</a:t>
          </a:r>
        </a:p>
      </dgm:t>
    </dgm:pt>
    <dgm:pt modelId="{9F4D80DE-BAC1-43F3-8095-AE748609C6B2}" type="parTrans" cxnId="{3ECBEF25-F15F-4E79-9801-251AD6171EC3}">
      <dgm:prSet/>
      <dgm:spPr/>
      <dgm:t>
        <a:bodyPr/>
        <a:lstStyle/>
        <a:p>
          <a:endParaRPr lang="en-US"/>
        </a:p>
      </dgm:t>
    </dgm:pt>
    <dgm:pt modelId="{DBC18AA8-7D87-4590-9801-8E99F3034779}" type="sibTrans" cxnId="{3ECBEF25-F15F-4E79-9801-251AD6171EC3}">
      <dgm:prSet/>
      <dgm:spPr/>
      <dgm:t>
        <a:bodyPr/>
        <a:lstStyle/>
        <a:p>
          <a:endParaRPr lang="en-US"/>
        </a:p>
      </dgm:t>
    </dgm:pt>
    <dgm:pt modelId="{371C8EE9-FC85-40F2-974F-4C79025402E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Use results to analyze strengths and weaknesses as a STEM student</a:t>
          </a:r>
        </a:p>
      </dgm:t>
    </dgm:pt>
    <dgm:pt modelId="{5610375E-118A-4B9E-A2F6-9E414FD78DFF}" type="parTrans" cxnId="{0958366F-BA00-4D2F-9192-3D320F8FC42B}">
      <dgm:prSet/>
      <dgm:spPr/>
      <dgm:t>
        <a:bodyPr/>
        <a:lstStyle/>
        <a:p>
          <a:endParaRPr lang="en-US"/>
        </a:p>
      </dgm:t>
    </dgm:pt>
    <dgm:pt modelId="{C6BDC871-E031-47F7-9346-C67C0CE3692C}" type="sibTrans" cxnId="{0958366F-BA00-4D2F-9192-3D320F8FC42B}">
      <dgm:prSet/>
      <dgm:spPr/>
      <dgm:t>
        <a:bodyPr/>
        <a:lstStyle/>
        <a:p>
          <a:endParaRPr lang="en-US"/>
        </a:p>
      </dgm:t>
    </dgm:pt>
    <dgm:pt modelId="{F4C75550-F3E9-4AC3-9902-B323A51845F1}" type="pres">
      <dgm:prSet presAssocID="{1115F5E5-21F1-4998-935E-9FD4916F57A9}" presName="root" presStyleCnt="0">
        <dgm:presLayoutVars>
          <dgm:dir/>
          <dgm:resizeHandles val="exact"/>
        </dgm:presLayoutVars>
      </dgm:prSet>
      <dgm:spPr/>
    </dgm:pt>
    <dgm:pt modelId="{8AFDFC89-13B2-4548-AF6E-5E78E95F10BD}" type="pres">
      <dgm:prSet presAssocID="{64AD14F6-1CE8-4D30-8966-BF1DFBCB5981}" presName="compNode" presStyleCnt="0"/>
      <dgm:spPr/>
    </dgm:pt>
    <dgm:pt modelId="{9D682242-52AB-4362-B2EF-C17C9E719CA4}" type="pres">
      <dgm:prSet presAssocID="{64AD14F6-1CE8-4D30-8966-BF1DFBCB5981}" presName="bgRect" presStyleLbl="bgShp" presStyleIdx="0" presStyleCnt="3"/>
      <dgm:spPr/>
    </dgm:pt>
    <dgm:pt modelId="{86F7BE18-C2C0-4986-AA9F-346E5B8F8DE9}" type="pres">
      <dgm:prSet presAssocID="{64AD14F6-1CE8-4D30-8966-BF1DFBCB598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164F909D-6515-4E28-8963-A882186D01E5}" type="pres">
      <dgm:prSet presAssocID="{64AD14F6-1CE8-4D30-8966-BF1DFBCB5981}" presName="spaceRect" presStyleCnt="0"/>
      <dgm:spPr/>
    </dgm:pt>
    <dgm:pt modelId="{EEB95F4B-0759-4A4D-8C4F-B8E63DA48D0A}" type="pres">
      <dgm:prSet presAssocID="{64AD14F6-1CE8-4D30-8966-BF1DFBCB5981}" presName="parTx" presStyleLbl="revTx" presStyleIdx="0" presStyleCnt="3">
        <dgm:presLayoutVars>
          <dgm:chMax val="0"/>
          <dgm:chPref val="0"/>
        </dgm:presLayoutVars>
      </dgm:prSet>
      <dgm:spPr/>
    </dgm:pt>
    <dgm:pt modelId="{A5978F35-D642-482E-A70B-E39BD5C2F6F1}" type="pres">
      <dgm:prSet presAssocID="{E42A1924-43E1-4D5D-AD5B-6C39086E81D8}" presName="sibTrans" presStyleCnt="0"/>
      <dgm:spPr/>
    </dgm:pt>
    <dgm:pt modelId="{61BB7B60-C936-4C4E-BDAD-CA8BF204749C}" type="pres">
      <dgm:prSet presAssocID="{5C42060E-79C7-494D-AF41-6FF84488F75A}" presName="compNode" presStyleCnt="0"/>
      <dgm:spPr/>
    </dgm:pt>
    <dgm:pt modelId="{3A0D2748-7A3A-4CAC-BBF9-E3D154EBCAB5}" type="pres">
      <dgm:prSet presAssocID="{5C42060E-79C7-494D-AF41-6FF84488F75A}" presName="bgRect" presStyleLbl="bgShp" presStyleIdx="1" presStyleCnt="3"/>
      <dgm:spPr/>
    </dgm:pt>
    <dgm:pt modelId="{9C04EB18-1256-4926-8F2D-D1981F4B28FC}" type="pres">
      <dgm:prSet presAssocID="{5C42060E-79C7-494D-AF41-6FF84488F75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977F4E41-884B-4AD9-A635-6601C900134F}" type="pres">
      <dgm:prSet presAssocID="{5C42060E-79C7-494D-AF41-6FF84488F75A}" presName="spaceRect" presStyleCnt="0"/>
      <dgm:spPr/>
    </dgm:pt>
    <dgm:pt modelId="{8D4FA5B4-D1AD-49DD-B062-C71665BB4126}" type="pres">
      <dgm:prSet presAssocID="{5C42060E-79C7-494D-AF41-6FF84488F75A}" presName="parTx" presStyleLbl="revTx" presStyleIdx="1" presStyleCnt="3">
        <dgm:presLayoutVars>
          <dgm:chMax val="0"/>
          <dgm:chPref val="0"/>
        </dgm:presLayoutVars>
      </dgm:prSet>
      <dgm:spPr/>
    </dgm:pt>
    <dgm:pt modelId="{0572B063-4B97-4545-89AD-8814CFB7D0CB}" type="pres">
      <dgm:prSet presAssocID="{DBC18AA8-7D87-4590-9801-8E99F3034779}" presName="sibTrans" presStyleCnt="0"/>
      <dgm:spPr/>
    </dgm:pt>
    <dgm:pt modelId="{582018D5-F20F-4647-A7F8-D5931DAA5EAB}" type="pres">
      <dgm:prSet presAssocID="{371C8EE9-FC85-40F2-974F-4C79025402E0}" presName="compNode" presStyleCnt="0"/>
      <dgm:spPr/>
    </dgm:pt>
    <dgm:pt modelId="{D1F81554-1913-42F2-B386-72A93134EE6F}" type="pres">
      <dgm:prSet presAssocID="{371C8EE9-FC85-40F2-974F-4C79025402E0}" presName="bgRect" presStyleLbl="bgShp" presStyleIdx="2" presStyleCnt="3"/>
      <dgm:spPr/>
    </dgm:pt>
    <dgm:pt modelId="{810DB6BC-A76F-4D49-B801-47F03131D66A}" type="pres">
      <dgm:prSet presAssocID="{371C8EE9-FC85-40F2-974F-4C79025402E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02B958A0-B622-48AF-A332-727189F0B631}" type="pres">
      <dgm:prSet presAssocID="{371C8EE9-FC85-40F2-974F-4C79025402E0}" presName="spaceRect" presStyleCnt="0"/>
      <dgm:spPr/>
    </dgm:pt>
    <dgm:pt modelId="{5F74B632-CC21-40C3-BFBD-C2528C3DB50F}" type="pres">
      <dgm:prSet presAssocID="{371C8EE9-FC85-40F2-974F-4C79025402E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FDF4B918-F4C3-4535-BD2A-5C1C9B971DE9}" type="presOf" srcId="{371C8EE9-FC85-40F2-974F-4C79025402E0}" destId="{5F74B632-CC21-40C3-BFBD-C2528C3DB50F}" srcOrd="0" destOrd="0" presId="urn:microsoft.com/office/officeart/2018/2/layout/IconVerticalSolidList"/>
    <dgm:cxn modelId="{3ECBEF25-F15F-4E79-9801-251AD6171EC3}" srcId="{1115F5E5-21F1-4998-935E-9FD4916F57A9}" destId="{5C42060E-79C7-494D-AF41-6FF84488F75A}" srcOrd="1" destOrd="0" parTransId="{9F4D80DE-BAC1-43F3-8095-AE748609C6B2}" sibTransId="{DBC18AA8-7D87-4590-9801-8E99F3034779}"/>
    <dgm:cxn modelId="{1499E62B-BDAC-4197-9484-F1CB9AE5B179}" type="presOf" srcId="{64AD14F6-1CE8-4D30-8966-BF1DFBCB5981}" destId="{EEB95F4B-0759-4A4D-8C4F-B8E63DA48D0A}" srcOrd="0" destOrd="0" presId="urn:microsoft.com/office/officeart/2018/2/layout/IconVerticalSolidList"/>
    <dgm:cxn modelId="{F5E2DE3E-1830-4A3D-B6E5-A401B5B4EA33}" type="presOf" srcId="{1115F5E5-21F1-4998-935E-9FD4916F57A9}" destId="{F4C75550-F3E9-4AC3-9902-B323A51845F1}" srcOrd="0" destOrd="0" presId="urn:microsoft.com/office/officeart/2018/2/layout/IconVerticalSolidList"/>
    <dgm:cxn modelId="{0958366F-BA00-4D2F-9192-3D320F8FC42B}" srcId="{1115F5E5-21F1-4998-935E-9FD4916F57A9}" destId="{371C8EE9-FC85-40F2-974F-4C79025402E0}" srcOrd="2" destOrd="0" parTransId="{5610375E-118A-4B9E-A2F6-9E414FD78DFF}" sibTransId="{C6BDC871-E031-47F7-9346-C67C0CE3692C}"/>
    <dgm:cxn modelId="{C682434F-7DCA-4B65-9B60-2635D6F54056}" srcId="{1115F5E5-21F1-4998-935E-9FD4916F57A9}" destId="{64AD14F6-1CE8-4D30-8966-BF1DFBCB5981}" srcOrd="0" destOrd="0" parTransId="{523A4394-D465-45F9-9C66-8F33D7CD7D2C}" sibTransId="{E42A1924-43E1-4D5D-AD5B-6C39086E81D8}"/>
    <dgm:cxn modelId="{8CFEEDA3-E366-4311-B62C-FC63149E8332}" type="presOf" srcId="{5C42060E-79C7-494D-AF41-6FF84488F75A}" destId="{8D4FA5B4-D1AD-49DD-B062-C71665BB4126}" srcOrd="0" destOrd="0" presId="urn:microsoft.com/office/officeart/2018/2/layout/IconVerticalSolidList"/>
    <dgm:cxn modelId="{536C55D6-C6EF-4125-BA2B-223056315FDF}" type="presParOf" srcId="{F4C75550-F3E9-4AC3-9902-B323A51845F1}" destId="{8AFDFC89-13B2-4548-AF6E-5E78E95F10BD}" srcOrd="0" destOrd="0" presId="urn:microsoft.com/office/officeart/2018/2/layout/IconVerticalSolidList"/>
    <dgm:cxn modelId="{3AF47D30-7311-4980-8A91-1631E54A5921}" type="presParOf" srcId="{8AFDFC89-13B2-4548-AF6E-5E78E95F10BD}" destId="{9D682242-52AB-4362-B2EF-C17C9E719CA4}" srcOrd="0" destOrd="0" presId="urn:microsoft.com/office/officeart/2018/2/layout/IconVerticalSolidList"/>
    <dgm:cxn modelId="{1FEC17F2-D8F6-44DA-B862-1C279C061765}" type="presParOf" srcId="{8AFDFC89-13B2-4548-AF6E-5E78E95F10BD}" destId="{86F7BE18-C2C0-4986-AA9F-346E5B8F8DE9}" srcOrd="1" destOrd="0" presId="urn:microsoft.com/office/officeart/2018/2/layout/IconVerticalSolidList"/>
    <dgm:cxn modelId="{6987AC44-BCFB-435F-885A-66932D659311}" type="presParOf" srcId="{8AFDFC89-13B2-4548-AF6E-5E78E95F10BD}" destId="{164F909D-6515-4E28-8963-A882186D01E5}" srcOrd="2" destOrd="0" presId="urn:microsoft.com/office/officeart/2018/2/layout/IconVerticalSolidList"/>
    <dgm:cxn modelId="{F66D4759-319A-4A0A-8AC6-DF8A2D0FD397}" type="presParOf" srcId="{8AFDFC89-13B2-4548-AF6E-5E78E95F10BD}" destId="{EEB95F4B-0759-4A4D-8C4F-B8E63DA48D0A}" srcOrd="3" destOrd="0" presId="urn:microsoft.com/office/officeart/2018/2/layout/IconVerticalSolidList"/>
    <dgm:cxn modelId="{B9751E95-0715-4303-A92E-9ADFACD89481}" type="presParOf" srcId="{F4C75550-F3E9-4AC3-9902-B323A51845F1}" destId="{A5978F35-D642-482E-A70B-E39BD5C2F6F1}" srcOrd="1" destOrd="0" presId="urn:microsoft.com/office/officeart/2018/2/layout/IconVerticalSolidList"/>
    <dgm:cxn modelId="{329B7067-3C9E-4DC1-BDF2-ACE882FC171B}" type="presParOf" srcId="{F4C75550-F3E9-4AC3-9902-B323A51845F1}" destId="{61BB7B60-C936-4C4E-BDAD-CA8BF204749C}" srcOrd="2" destOrd="0" presId="urn:microsoft.com/office/officeart/2018/2/layout/IconVerticalSolidList"/>
    <dgm:cxn modelId="{44E765A7-821A-4B3C-BF17-5EF434752468}" type="presParOf" srcId="{61BB7B60-C936-4C4E-BDAD-CA8BF204749C}" destId="{3A0D2748-7A3A-4CAC-BBF9-E3D154EBCAB5}" srcOrd="0" destOrd="0" presId="urn:microsoft.com/office/officeart/2018/2/layout/IconVerticalSolidList"/>
    <dgm:cxn modelId="{5FCB2822-CFD6-4701-9039-6C717530A581}" type="presParOf" srcId="{61BB7B60-C936-4C4E-BDAD-CA8BF204749C}" destId="{9C04EB18-1256-4926-8F2D-D1981F4B28FC}" srcOrd="1" destOrd="0" presId="urn:microsoft.com/office/officeart/2018/2/layout/IconVerticalSolidList"/>
    <dgm:cxn modelId="{95D4D749-477F-4ACC-864F-95FC8782D204}" type="presParOf" srcId="{61BB7B60-C936-4C4E-BDAD-CA8BF204749C}" destId="{977F4E41-884B-4AD9-A635-6601C900134F}" srcOrd="2" destOrd="0" presId="urn:microsoft.com/office/officeart/2018/2/layout/IconVerticalSolidList"/>
    <dgm:cxn modelId="{5BD768C3-1E72-4D84-B9F1-43682F9707AA}" type="presParOf" srcId="{61BB7B60-C936-4C4E-BDAD-CA8BF204749C}" destId="{8D4FA5B4-D1AD-49DD-B062-C71665BB4126}" srcOrd="3" destOrd="0" presId="urn:microsoft.com/office/officeart/2018/2/layout/IconVerticalSolidList"/>
    <dgm:cxn modelId="{0B6A30DD-E854-427B-BFEF-2623FC5E21D3}" type="presParOf" srcId="{F4C75550-F3E9-4AC3-9902-B323A51845F1}" destId="{0572B063-4B97-4545-89AD-8814CFB7D0CB}" srcOrd="3" destOrd="0" presId="urn:microsoft.com/office/officeart/2018/2/layout/IconVerticalSolidList"/>
    <dgm:cxn modelId="{47E44F5F-F1A3-40A8-B90B-074AE4D86600}" type="presParOf" srcId="{F4C75550-F3E9-4AC3-9902-B323A51845F1}" destId="{582018D5-F20F-4647-A7F8-D5931DAA5EAB}" srcOrd="4" destOrd="0" presId="urn:microsoft.com/office/officeart/2018/2/layout/IconVerticalSolidList"/>
    <dgm:cxn modelId="{4B23BA11-F6AE-402F-85AC-722B6C891B5D}" type="presParOf" srcId="{582018D5-F20F-4647-A7F8-D5931DAA5EAB}" destId="{D1F81554-1913-42F2-B386-72A93134EE6F}" srcOrd="0" destOrd="0" presId="urn:microsoft.com/office/officeart/2018/2/layout/IconVerticalSolidList"/>
    <dgm:cxn modelId="{C26132F9-B21A-4FCF-9C24-CCCD670479F1}" type="presParOf" srcId="{582018D5-F20F-4647-A7F8-D5931DAA5EAB}" destId="{810DB6BC-A76F-4D49-B801-47F03131D66A}" srcOrd="1" destOrd="0" presId="urn:microsoft.com/office/officeart/2018/2/layout/IconVerticalSolidList"/>
    <dgm:cxn modelId="{2FC56CEC-CC2C-4954-BD55-1C8E492F82BF}" type="presParOf" srcId="{582018D5-F20F-4647-A7F8-D5931DAA5EAB}" destId="{02B958A0-B622-48AF-A332-727189F0B631}" srcOrd="2" destOrd="0" presId="urn:microsoft.com/office/officeart/2018/2/layout/IconVerticalSolidList"/>
    <dgm:cxn modelId="{37586867-A765-4F60-A0EF-4B7565E054C2}" type="presParOf" srcId="{582018D5-F20F-4647-A7F8-D5931DAA5EAB}" destId="{5F74B632-CC21-40C3-BFBD-C2528C3DB50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682242-52AB-4362-B2EF-C17C9E719CA4}">
      <dsp:nvSpPr>
        <dsp:cNvPr id="0" name=""/>
        <dsp:cNvSpPr/>
      </dsp:nvSpPr>
      <dsp:spPr>
        <a:xfrm>
          <a:off x="0" y="529"/>
          <a:ext cx="4313464" cy="123959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F7BE18-C2C0-4986-AA9F-346E5B8F8DE9}">
      <dsp:nvSpPr>
        <dsp:cNvPr id="0" name=""/>
        <dsp:cNvSpPr/>
      </dsp:nvSpPr>
      <dsp:spPr>
        <a:xfrm>
          <a:off x="374978" y="279439"/>
          <a:ext cx="681778" cy="6817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B95F4B-0759-4A4D-8C4F-B8E63DA48D0A}">
      <dsp:nvSpPr>
        <dsp:cNvPr id="0" name=""/>
        <dsp:cNvSpPr/>
      </dsp:nvSpPr>
      <dsp:spPr>
        <a:xfrm>
          <a:off x="1431734" y="529"/>
          <a:ext cx="2881729" cy="1239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191" tIns="131191" rIns="131191" bIns="13119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Login through SSO or email</a:t>
          </a:r>
        </a:p>
      </dsp:txBody>
      <dsp:txXfrm>
        <a:off x="1431734" y="529"/>
        <a:ext cx="2881729" cy="1239597"/>
      </dsp:txXfrm>
    </dsp:sp>
    <dsp:sp modelId="{3A0D2748-7A3A-4CAC-BBF9-E3D154EBCAB5}">
      <dsp:nvSpPr>
        <dsp:cNvPr id="0" name=""/>
        <dsp:cNvSpPr/>
      </dsp:nvSpPr>
      <dsp:spPr>
        <a:xfrm>
          <a:off x="0" y="1550026"/>
          <a:ext cx="4313464" cy="123959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04EB18-1256-4926-8F2D-D1981F4B28FC}">
      <dsp:nvSpPr>
        <dsp:cNvPr id="0" name=""/>
        <dsp:cNvSpPr/>
      </dsp:nvSpPr>
      <dsp:spPr>
        <a:xfrm>
          <a:off x="374978" y="1828935"/>
          <a:ext cx="681778" cy="68177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4FA5B4-D1AD-49DD-B062-C71665BB4126}">
      <dsp:nvSpPr>
        <dsp:cNvPr id="0" name=""/>
        <dsp:cNvSpPr/>
      </dsp:nvSpPr>
      <dsp:spPr>
        <a:xfrm>
          <a:off x="1431734" y="1550026"/>
          <a:ext cx="2881729" cy="1239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191" tIns="131191" rIns="131191" bIns="13119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Take survey or view results</a:t>
          </a:r>
        </a:p>
      </dsp:txBody>
      <dsp:txXfrm>
        <a:off x="1431734" y="1550026"/>
        <a:ext cx="2881729" cy="1239597"/>
      </dsp:txXfrm>
    </dsp:sp>
    <dsp:sp modelId="{D1F81554-1913-42F2-B386-72A93134EE6F}">
      <dsp:nvSpPr>
        <dsp:cNvPr id="0" name=""/>
        <dsp:cNvSpPr/>
      </dsp:nvSpPr>
      <dsp:spPr>
        <a:xfrm>
          <a:off x="0" y="3099522"/>
          <a:ext cx="4313464" cy="123959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0DB6BC-A76F-4D49-B801-47F03131D66A}">
      <dsp:nvSpPr>
        <dsp:cNvPr id="0" name=""/>
        <dsp:cNvSpPr/>
      </dsp:nvSpPr>
      <dsp:spPr>
        <a:xfrm>
          <a:off x="374978" y="3378432"/>
          <a:ext cx="681778" cy="68177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74B632-CC21-40C3-BFBD-C2528C3DB50F}">
      <dsp:nvSpPr>
        <dsp:cNvPr id="0" name=""/>
        <dsp:cNvSpPr/>
      </dsp:nvSpPr>
      <dsp:spPr>
        <a:xfrm>
          <a:off x="1431734" y="3099522"/>
          <a:ext cx="2881729" cy="1239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191" tIns="131191" rIns="131191" bIns="13119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Use results to analyze strengths and weaknesses as a STEM student</a:t>
          </a:r>
        </a:p>
      </dsp:txBody>
      <dsp:txXfrm>
        <a:off x="1431734" y="3099522"/>
        <a:ext cx="2881729" cy="12395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735D9-C528-4D7E-BBD5-CB8951DB0E6C}" type="datetimeFigureOut">
              <a:t>10/30/2024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B237F-58AD-4293-A15B-C95CE8126E0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989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Nick: Hey everyone, my name is Nick and we are team 24. Our project is the IINSPIRE LSAMP web application.</a:t>
            </a:r>
            <a:br>
              <a:rPr lang="en-US" dirty="0">
                <a:cs typeface="Calibri"/>
              </a:rPr>
            </a:b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Alex: Our project revolves around the IINSPIRE LSAMP Program. The LSAMP program focuses on expanding the participation of underrepresented groups in STEM education.</a:t>
            </a:r>
            <a:br>
              <a:rPr lang="en-US" dirty="0">
                <a:cs typeface="+mn-lt"/>
              </a:rPr>
            </a:br>
            <a:br>
              <a:rPr lang="en-US" dirty="0">
                <a:cs typeface="+mn-lt"/>
              </a:rPr>
            </a:br>
            <a:r>
              <a:rPr lang="en-US" dirty="0">
                <a:cs typeface="Calibri"/>
              </a:rPr>
              <a:t>(LSAMP) – Louis Stokes Alliance for Minority Participation</a:t>
            </a:r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B237F-58AD-4293-A15B-C95CE8126E02}" type="slidenum"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597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Nick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B237F-58AD-4293-A15B-C95CE8126E02}" type="slidenum"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477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Alex: Our project focuses on surveys sent to the students participating in this program. </a:t>
            </a:r>
            <a:br>
              <a:rPr lang="en-US" dirty="0">
                <a:cs typeface="Calibri"/>
              </a:rPr>
            </a:br>
            <a:br>
              <a:rPr lang="en-US" dirty="0">
                <a:cs typeface="Calibri"/>
              </a:rPr>
            </a:br>
            <a:r>
              <a:rPr lang="en-US" dirty="0">
                <a:cs typeface="Calibri"/>
              </a:rPr>
              <a:t>Program Admins can view collective survey results and individual students can view personal results and compare them over time. </a:t>
            </a:r>
            <a:br>
              <a:rPr lang="en-US" dirty="0">
                <a:cs typeface="Calibri"/>
              </a:rPr>
            </a:br>
            <a:br>
              <a:rPr lang="en-US" dirty="0">
                <a:cs typeface="Calibri"/>
              </a:rPr>
            </a:br>
            <a:r>
              <a:rPr lang="en-US" dirty="0">
                <a:cs typeface="Calibri"/>
              </a:rPr>
              <a:t>This project continues work done by a previous team</a:t>
            </a:r>
            <a:r>
              <a:rPr lang="en-US">
                <a:cs typeface="Calibri"/>
              </a:rPr>
              <a:t>, intending to help </a:t>
            </a:r>
            <a:r>
              <a:rPr lang="en-US" dirty="0">
                <a:cs typeface="Calibri"/>
              </a:rPr>
              <a:t>program coordinators improve the program at their respective Universities.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B237F-58AD-4293-A15B-C95CE8126E02}" type="slidenum"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531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Max</a:t>
            </a:r>
          </a:p>
          <a:p>
            <a:pPr marL="171450" indent="-171450">
              <a:buFont typeface="Calibri"/>
              <a:buChar char="-"/>
            </a:pPr>
            <a:r>
              <a:rPr lang="en-US">
                <a:cs typeface="Calibri"/>
              </a:rPr>
              <a:t>Because we this is a continuation from last years project we have a pretty good starting point for our design</a:t>
            </a:r>
          </a:p>
          <a:p>
            <a:pPr marL="171450" indent="-171450">
              <a:buFont typeface="Calibri"/>
              <a:buChar char="-"/>
            </a:pPr>
            <a:r>
              <a:rPr lang="en-US">
                <a:cs typeface="Calibri"/>
              </a:rPr>
              <a:t>Old system used react with raw </a:t>
            </a:r>
            <a:r>
              <a:rPr lang="en-US" err="1">
                <a:cs typeface="Calibri"/>
              </a:rPr>
              <a:t>css</a:t>
            </a:r>
            <a:r>
              <a:rPr lang="en-US">
                <a:cs typeface="Calibri"/>
              </a:rPr>
              <a:t> (point out the ugly old dashboard)</a:t>
            </a:r>
          </a:p>
          <a:p>
            <a:pPr marL="171450" indent="-171450">
              <a:buFont typeface="Calibri"/>
              <a:buChar char="-"/>
            </a:pPr>
            <a:r>
              <a:rPr lang="en-US">
                <a:cs typeface="Calibri"/>
              </a:rPr>
              <a:t>We are going to be updating with react and Chakra UI component library</a:t>
            </a:r>
          </a:p>
          <a:p>
            <a:pPr marL="171450" indent="-171450">
              <a:buFont typeface="Calibri"/>
              <a:buChar char="-"/>
            </a:pPr>
            <a:r>
              <a:rPr lang="en-US">
                <a:cs typeface="Calibri"/>
              </a:rPr>
              <a:t>The dashboard on the bottom right is going to change and display different information based on the type of user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B237F-58AD-4293-A15B-C95CE8126E02}" type="slidenum"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944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Max</a:t>
            </a:r>
          </a:p>
          <a:p>
            <a:pPr marL="171450" indent="-171450">
              <a:buFont typeface="Calibri"/>
              <a:buChar char="-"/>
            </a:pPr>
            <a:r>
              <a:rPr lang="en-US">
                <a:cs typeface="Calibri"/>
              </a:rPr>
              <a:t>The survey redesign itself is one of the things we focused on the most</a:t>
            </a:r>
          </a:p>
          <a:p>
            <a:pPr marL="171450" indent="-171450">
              <a:buFont typeface="Calibri"/>
              <a:buChar char="-"/>
            </a:pPr>
            <a:r>
              <a:rPr lang="en-US">
                <a:cs typeface="Calibri"/>
              </a:rPr>
              <a:t>Adding betting inputs (number, multiple choice, multi-select)</a:t>
            </a:r>
          </a:p>
          <a:p>
            <a:pPr marL="171450" indent="-171450">
              <a:buFont typeface="Calibri"/>
              <a:buChar char="-"/>
            </a:pPr>
            <a:r>
              <a:rPr lang="en-US">
                <a:cs typeface="Calibri"/>
              </a:rPr>
              <a:t>Progress bar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B237F-58AD-4293-A15B-C95CE8126E02}" type="slidenum"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889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Isabelle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When students log in they will be able to either take the survey or view their results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Here is an example of a student's results. It shows a student's capabilities in 6 different areas so students can see what areas they need improvement in. </a:t>
            </a:r>
          </a:p>
          <a:p>
            <a:r>
              <a:rPr lang="en-US">
                <a:cs typeface="Calibri"/>
              </a:rPr>
              <a:t>They can also view the results from surveys they previously took, </a:t>
            </a:r>
          </a:p>
          <a:p>
            <a:r>
              <a:rPr lang="en-US">
                <a:cs typeface="Calibri"/>
              </a:rPr>
              <a:t>and they can compare old results to new results to see how they have grown or changed over the course of their time in the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B237F-58AD-4293-A15B-C95CE8126E02}" type="slidenum"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609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Landon</a:t>
            </a:r>
          </a:p>
          <a:p>
            <a:r>
              <a:rPr lang="en-US"/>
              <a:t>IINSPIRE Admin: Can create/edit surveys, invite/remove users, update/patch the app, allow data access/download.</a:t>
            </a:r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Researcher:</a:t>
            </a:r>
            <a:r>
              <a:rPr lang="en-US"/>
              <a:t> Can view/download survey results, submit request for new survey questions.</a:t>
            </a:r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Program Coordinator: Everything that the Researcher can do but can create/edit/delete surveys.</a:t>
            </a:r>
          </a:p>
          <a:p>
            <a:r>
              <a:rPr lang="en-US"/>
              <a:t>STEM Students - sign-in/out, take assigned surveys, view survey results.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B237F-58AD-4293-A15B-C95CE8126E02}" type="slidenum"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639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We made a major redesign of the previous projects architecture to make things smoother for both our end users and developers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B237F-58AD-4293-A15B-C95CE8126E02}" type="slidenum"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418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Charlie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B237F-58AD-4293-A15B-C95CE8126E02}" type="slidenum"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459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Nick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B237F-58AD-4293-A15B-C95CE8126E02}" type="slidenum"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62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0385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1153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005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6622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0152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0277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2928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033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2751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391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7435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02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75" r:id="rId5"/>
    <p:sldLayoutId id="2147483680" r:id="rId6"/>
    <p:sldLayoutId id="2147483676" r:id="rId7"/>
    <p:sldLayoutId id="2147483677" r:id="rId8"/>
    <p:sldLayoutId id="2147483678" r:id="rId9"/>
    <p:sldLayoutId id="2147483679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-up of a network&#10;&#10;Description automatically generated">
            <a:extLst>
              <a:ext uri="{FF2B5EF4-FFF2-40B4-BE49-F238E27FC236}">
                <a16:creationId xmlns:a16="http://schemas.microsoft.com/office/drawing/2014/main" id="{94BFE253-1C94-EC76-D62C-1DA8D9B4C7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968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>
                  <a:alpha val="30000"/>
                </a:schemeClr>
              </a:gs>
              <a:gs pos="33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903A6-75D7-9A26-E742-2F5972CA22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2"/>
            <a:ext cx="4023360" cy="2802219"/>
          </a:xfrm>
        </p:spPr>
        <p:txBody>
          <a:bodyPr anchor="b">
            <a:normAutofit/>
          </a:bodyPr>
          <a:lstStyle/>
          <a:p>
            <a:pPr algn="l"/>
            <a:r>
              <a:rPr lang="en-US" sz="4600">
                <a:solidFill>
                  <a:srgbClr val="FFFFFF"/>
                </a:solidFill>
              </a:rPr>
              <a:t>IINSPIRE LSAMP</a:t>
            </a:r>
            <a:br>
              <a:rPr lang="en-US" sz="4600">
                <a:solidFill>
                  <a:srgbClr val="FFFFFF"/>
                </a:solidFill>
              </a:rPr>
            </a:br>
            <a:r>
              <a:rPr lang="en-US" sz="4600">
                <a:solidFill>
                  <a:srgbClr val="FFFFFF"/>
                </a:solidFill>
              </a:rPr>
              <a:t>Detailed Design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0B0EEB-21BF-79D0-F2C6-C642498F6C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3969352"/>
            <a:ext cx="4023359" cy="12081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000">
                <a:solidFill>
                  <a:srgbClr val="FFFFFF"/>
                </a:solidFill>
              </a:rPr>
              <a:t>Team: SDMay25-24</a:t>
            </a:r>
          </a:p>
          <a:p>
            <a:pPr algn="l"/>
            <a:r>
              <a:rPr lang="en-US" sz="2000">
                <a:solidFill>
                  <a:srgbClr val="FFFFFF"/>
                </a:solidFill>
              </a:rPr>
              <a:t>Client: LSAMP</a:t>
            </a:r>
          </a:p>
          <a:p>
            <a:pPr algn="l"/>
            <a:r>
              <a:rPr lang="en-US" sz="2000">
                <a:solidFill>
                  <a:srgbClr val="FFFFFF"/>
                </a:solidFill>
              </a:rPr>
              <a:t>Advisor: Dr. Rover</a:t>
            </a:r>
          </a:p>
        </p:txBody>
      </p:sp>
    </p:spTree>
    <p:extLst>
      <p:ext uri="{BB962C8B-B14F-4D97-AF65-F5344CB8AC3E}">
        <p14:creationId xmlns:p14="http://schemas.microsoft.com/office/powerpoint/2010/main" val="30950063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F1D33EE-9A9D-F188-1226-BECF2E867384}"/>
              </a:ext>
            </a:extLst>
          </p:cNvPr>
          <p:cNvSpPr/>
          <p:nvPr/>
        </p:nvSpPr>
        <p:spPr>
          <a:xfrm>
            <a:off x="3640" y="0"/>
            <a:ext cx="7666467" cy="118468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667CF7-6134-B9BE-90C7-EEBAE47EA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20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cs typeface="Aharoni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C8034-3A1E-1129-5DC2-8A650B387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646154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7592B1-2935-49ED-DEE5-BD2440F0D2BA}"/>
              </a:ext>
            </a:extLst>
          </p:cNvPr>
          <p:cNvSpPr/>
          <p:nvPr/>
        </p:nvSpPr>
        <p:spPr>
          <a:xfrm>
            <a:off x="3640" y="0"/>
            <a:ext cx="7666467" cy="118468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34E27C-4185-C21F-F05F-6B3677581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00" y="65125"/>
            <a:ext cx="10545600" cy="1271563"/>
          </a:xfrm>
        </p:spPr>
        <p:txBody>
          <a:bodyPr>
            <a:normAutofit/>
          </a:bodyPr>
          <a:lstStyle/>
          <a:p>
            <a:r>
              <a:rPr lang="en-US" sz="4500" b="1">
                <a:solidFill>
                  <a:schemeClr val="bg1">
                    <a:lumMod val="95000"/>
                  </a:schemeClr>
                </a:solidFill>
                <a:latin typeface="Aharoni"/>
                <a:cs typeface="Aharoni"/>
              </a:rPr>
              <a:t>Project Overview</a:t>
            </a: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8DF1D-978B-6487-B8BF-06CD5E788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702800" cy="385974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Our project focuses on surveys sent to students participating in the IINSPIRE LSAMP program at Iowa, Iowa State, and other universities</a:t>
            </a:r>
          </a:p>
        </p:txBody>
      </p:sp>
      <p:pic>
        <p:nvPicPr>
          <p:cNvPr id="5" name="Picture 4" descr="A group of colorful circles with white and purple circles&#10;&#10;Description automatically generated">
            <a:extLst>
              <a:ext uri="{FF2B5EF4-FFF2-40B4-BE49-F238E27FC236}">
                <a16:creationId xmlns:a16="http://schemas.microsoft.com/office/drawing/2014/main" id="{13EF4E3B-0DDA-5C54-274C-8E7F036FD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3430904"/>
            <a:ext cx="6096000" cy="207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402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5BC4433-2607-47E0-355E-246065CF952B}"/>
              </a:ext>
            </a:extLst>
          </p:cNvPr>
          <p:cNvSpPr/>
          <p:nvPr/>
        </p:nvSpPr>
        <p:spPr>
          <a:xfrm>
            <a:off x="3640" y="0"/>
            <a:ext cx="7666467" cy="118468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34E27C-4185-C21F-F05F-6B3677581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00" y="-875"/>
            <a:ext cx="7731600" cy="1325563"/>
          </a:xfrm>
        </p:spPr>
        <p:txBody>
          <a:bodyPr>
            <a:normAutofit/>
          </a:bodyPr>
          <a:lstStyle/>
          <a:p>
            <a:r>
              <a:rPr lang="en-US" sz="4500" b="1">
                <a:solidFill>
                  <a:schemeClr val="bg1">
                    <a:lumMod val="95000"/>
                  </a:schemeClr>
                </a:solidFill>
                <a:latin typeface="Aharoni"/>
                <a:cs typeface="Aharoni"/>
              </a:rPr>
              <a:t>Detailed Design and Visuals</a:t>
            </a: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Picture 3" descr="A screenshot of a login screen&#10;&#10;Description automatically generated">
            <a:extLst>
              <a:ext uri="{FF2B5EF4-FFF2-40B4-BE49-F238E27FC236}">
                <a16:creationId xmlns:a16="http://schemas.microsoft.com/office/drawing/2014/main" id="{E3072447-28C5-34EF-F934-5C982CAED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081" y="1485344"/>
            <a:ext cx="3737919" cy="1941121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3F84B2C5-8A93-E404-0F85-C97F8C3573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081" y="4331588"/>
            <a:ext cx="3737919" cy="19327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A3006B-B26E-BA0B-BC38-188FCBDF9C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2294" y="1474573"/>
            <a:ext cx="2862006" cy="1952368"/>
          </a:xfrm>
          <a:prstGeom prst="rect">
            <a:avLst/>
          </a:prstGeom>
        </p:spPr>
      </p:pic>
      <p:pic>
        <p:nvPicPr>
          <p:cNvPr id="7" name="Picture 6" descr="A screenshot of a survey&#10;&#10;Description automatically generated">
            <a:extLst>
              <a:ext uri="{FF2B5EF4-FFF2-40B4-BE49-F238E27FC236}">
                <a16:creationId xmlns:a16="http://schemas.microsoft.com/office/drawing/2014/main" id="{2FD7D859-F40F-878A-E8EC-5670EA5676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7834" y="4131275"/>
            <a:ext cx="3181222" cy="2312774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F20F6937-1924-5620-D386-6DD7BC152F6E}"/>
              </a:ext>
            </a:extLst>
          </p:cNvPr>
          <p:cNvSpPr/>
          <p:nvPr/>
        </p:nvSpPr>
        <p:spPr>
          <a:xfrm>
            <a:off x="4951878" y="2501333"/>
            <a:ext cx="1929962" cy="190456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7F467BFF-770C-E592-BE94-5B8E712001F2}"/>
              </a:ext>
            </a:extLst>
          </p:cNvPr>
          <p:cNvSpPr/>
          <p:nvPr/>
        </p:nvSpPr>
        <p:spPr>
          <a:xfrm>
            <a:off x="4951878" y="5195942"/>
            <a:ext cx="1929962" cy="190456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40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DBC98F8-8A70-98C4-8E11-85254A612FDA}"/>
              </a:ext>
            </a:extLst>
          </p:cNvPr>
          <p:cNvSpPr/>
          <p:nvPr/>
        </p:nvSpPr>
        <p:spPr>
          <a:xfrm>
            <a:off x="3640" y="0"/>
            <a:ext cx="7666467" cy="118468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34E27C-4185-C21F-F05F-6B3677581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0" y="-875"/>
            <a:ext cx="7905600" cy="1349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500">
                <a:solidFill>
                  <a:schemeClr val="bg1">
                    <a:lumMod val="95000"/>
                  </a:schemeClr>
                </a:solidFill>
              </a:rPr>
              <a:t>Detailed Design and Visuals </a:t>
            </a:r>
          </a:p>
        </p:txBody>
      </p:sp>
      <p:pic>
        <p:nvPicPr>
          <p:cNvPr id="3" name="Picture 2" descr="A screenshot of a survey&#10;&#10;Description automatically generated">
            <a:extLst>
              <a:ext uri="{FF2B5EF4-FFF2-40B4-BE49-F238E27FC236}">
                <a16:creationId xmlns:a16="http://schemas.microsoft.com/office/drawing/2014/main" id="{61208B17-61A0-3C71-D086-078271DAB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026" y="1717074"/>
            <a:ext cx="5400677" cy="3856339"/>
          </a:xfrm>
          <a:prstGeom prst="rect">
            <a:avLst/>
          </a:prstGeom>
        </p:spPr>
      </p:pic>
      <p:pic>
        <p:nvPicPr>
          <p:cNvPr id="6" name="Picture 5" descr="A screenshot of a survey&#10;&#10;Description automatically generated">
            <a:extLst>
              <a:ext uri="{FF2B5EF4-FFF2-40B4-BE49-F238E27FC236}">
                <a16:creationId xmlns:a16="http://schemas.microsoft.com/office/drawing/2014/main" id="{ACBE898C-599E-6B59-CEFD-6D1575D525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726" y="2026121"/>
            <a:ext cx="5836251" cy="304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193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DBC98F8-8A70-98C4-8E11-85254A612FDA}"/>
              </a:ext>
            </a:extLst>
          </p:cNvPr>
          <p:cNvSpPr/>
          <p:nvPr/>
        </p:nvSpPr>
        <p:spPr>
          <a:xfrm>
            <a:off x="3640" y="0"/>
            <a:ext cx="7666467" cy="118468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34E27C-4185-C21F-F05F-6B3677581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0" y="-875"/>
            <a:ext cx="7905600" cy="1349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500">
                <a:solidFill>
                  <a:schemeClr val="bg1">
                    <a:lumMod val="95000"/>
                  </a:schemeClr>
                </a:solidFill>
              </a:rPr>
              <a:t>Student Functionality </a:t>
            </a:r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35FE49B2-8C06-D981-2F33-0F842F3C7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2090" y="1343378"/>
            <a:ext cx="6452552" cy="5116688"/>
          </a:xfrm>
          <a:prstGeom prst="rect">
            <a:avLst/>
          </a:prstGeom>
        </p:spPr>
      </p:pic>
      <p:graphicFrame>
        <p:nvGraphicFramePr>
          <p:cNvPr id="13" name="TextBox 7">
            <a:extLst>
              <a:ext uri="{FF2B5EF4-FFF2-40B4-BE49-F238E27FC236}">
                <a16:creationId xmlns:a16="http://schemas.microsoft.com/office/drawing/2014/main" id="{14A1E5D7-8C30-2A5C-3654-5BB7361D5D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2992937"/>
              </p:ext>
            </p:extLst>
          </p:nvPr>
        </p:nvGraphicFramePr>
        <p:xfrm>
          <a:off x="544285" y="1523999"/>
          <a:ext cx="4313464" cy="4339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26906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8127A55-3FDC-8698-091A-A824B2106D3A}"/>
              </a:ext>
            </a:extLst>
          </p:cNvPr>
          <p:cNvSpPr/>
          <p:nvPr/>
        </p:nvSpPr>
        <p:spPr>
          <a:xfrm>
            <a:off x="3640" y="0"/>
            <a:ext cx="7666467" cy="118468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D21FD1-F6A5-9CE1-89FD-981ECF043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05" y="-1280"/>
            <a:ext cx="7233600" cy="1331563"/>
          </a:xfrm>
        </p:spPr>
        <p:txBody>
          <a:bodyPr>
            <a:normAutofit/>
          </a:bodyPr>
          <a:lstStyle/>
          <a:p>
            <a:r>
              <a:rPr lang="en-US" sz="4500" dirty="0">
                <a:solidFill>
                  <a:schemeClr val="bg1">
                    <a:lumMod val="95000"/>
                  </a:schemeClr>
                </a:solidFill>
                <a:cs typeface="Aharoni"/>
              </a:rPr>
              <a:t>User Roles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225AA-ADDA-07DA-EB85-A866E40330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/>
              <a:t>Tier 1 User</a:t>
            </a:r>
          </a:p>
          <a:p>
            <a:pPr lvl="1"/>
            <a:r>
              <a:rPr lang="en-US" sz="2600"/>
              <a:t>IINSPIRE Admin</a:t>
            </a:r>
          </a:p>
          <a:p>
            <a:r>
              <a:rPr lang="en-US" sz="2600"/>
              <a:t>Tier 2 User</a:t>
            </a:r>
          </a:p>
          <a:p>
            <a:pPr lvl="1"/>
            <a:r>
              <a:rPr lang="en-US" sz="2600"/>
              <a:t>Researcher</a:t>
            </a:r>
          </a:p>
          <a:p>
            <a:pPr lvl="1"/>
            <a:r>
              <a:rPr lang="en-US" sz="2600"/>
              <a:t>Program Coordinator</a:t>
            </a:r>
          </a:p>
          <a:p>
            <a:r>
              <a:rPr lang="en-US" sz="2600"/>
              <a:t>Tier 3 User</a:t>
            </a:r>
          </a:p>
          <a:p>
            <a:pPr lvl="1"/>
            <a:r>
              <a:rPr lang="en-US" sz="2600"/>
              <a:t>Participants (Students)</a:t>
            </a:r>
          </a:p>
        </p:txBody>
      </p:sp>
      <p:pic>
        <p:nvPicPr>
          <p:cNvPr id="4" name="Picture 3" descr="A diagram of a group of people&#10;&#10;Description automatically generated">
            <a:extLst>
              <a:ext uri="{FF2B5EF4-FFF2-40B4-BE49-F238E27FC236}">
                <a16:creationId xmlns:a16="http://schemas.microsoft.com/office/drawing/2014/main" id="{933A16AB-98B4-294C-A780-21F2A9BDB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874" y="1389768"/>
            <a:ext cx="5976858" cy="408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066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8127A55-3FDC-8698-091A-A824B2106D3A}"/>
              </a:ext>
            </a:extLst>
          </p:cNvPr>
          <p:cNvSpPr/>
          <p:nvPr/>
        </p:nvSpPr>
        <p:spPr>
          <a:xfrm>
            <a:off x="3640" y="0"/>
            <a:ext cx="7666467" cy="118468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D21FD1-F6A5-9CE1-89FD-981ECF043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84" y="-1280"/>
            <a:ext cx="7714324" cy="1331563"/>
          </a:xfrm>
        </p:spPr>
        <p:txBody>
          <a:bodyPr>
            <a:normAutofit/>
          </a:bodyPr>
          <a:lstStyle/>
          <a:p>
            <a:r>
              <a:rPr lang="en-US" sz="4500">
                <a:solidFill>
                  <a:schemeClr val="bg1">
                    <a:lumMod val="95000"/>
                  </a:schemeClr>
                </a:solidFill>
                <a:cs typeface="Aharoni"/>
              </a:rPr>
              <a:t>Technology Considerations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51297A2B-7B2C-12E7-80C6-9E1BEDD24F5C}"/>
              </a:ext>
            </a:extLst>
          </p:cNvPr>
          <p:cNvSpPr>
            <a:spLocks noGrp="1"/>
          </p:cNvSpPr>
          <p:nvPr/>
        </p:nvSpPr>
        <p:spPr>
          <a:xfrm>
            <a:off x="173477" y="1493759"/>
            <a:ext cx="4815645" cy="38284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Developer Workflow:</a:t>
            </a:r>
            <a:r>
              <a:rPr lang="en-US"/>
              <a:t> CI/CD through GitHub actions</a:t>
            </a:r>
          </a:p>
          <a:p>
            <a:r>
              <a:rPr lang="en-US" b="1"/>
              <a:t>Backend:</a:t>
            </a:r>
            <a:r>
              <a:rPr lang="en-US"/>
              <a:t> Scalable infrastructure via ECS</a:t>
            </a:r>
            <a:endParaRPr lang="en-US" i="1"/>
          </a:p>
          <a:p>
            <a:r>
              <a:rPr lang="en-US" b="1"/>
              <a:t>Data Management:</a:t>
            </a:r>
            <a:r>
              <a:rPr lang="en-US"/>
              <a:t> Prisma ORM for easy Db access</a:t>
            </a:r>
          </a:p>
          <a:p>
            <a:r>
              <a:rPr lang="en-US" b="1"/>
              <a:t>Security:</a:t>
            </a:r>
            <a:r>
              <a:rPr lang="en-US"/>
              <a:t> SSL encryption via RDS and Next Auth for login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1" name="Picture 10" descr="A diagram of a router&#10;&#10;Description automatically generated">
            <a:extLst>
              <a:ext uri="{FF2B5EF4-FFF2-40B4-BE49-F238E27FC236}">
                <a16:creationId xmlns:a16="http://schemas.microsoft.com/office/drawing/2014/main" id="{4202EC83-DE79-05FB-27C1-8ADFABE613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6800" y="1328409"/>
            <a:ext cx="5411734" cy="2405733"/>
          </a:xfrm>
          <a:prstGeom prst="rect">
            <a:avLst/>
          </a:prstGeom>
        </p:spPr>
      </p:pic>
      <p:pic>
        <p:nvPicPr>
          <p:cNvPr id="13" name="Picture 12" descr="A diagram of a software development process&#10;&#10;Description automatically generated">
            <a:extLst>
              <a:ext uri="{FF2B5EF4-FFF2-40B4-BE49-F238E27FC236}">
                <a16:creationId xmlns:a16="http://schemas.microsoft.com/office/drawing/2014/main" id="{4C265B30-A08A-315E-8B6E-A68D60FFE1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8428" y="3853113"/>
            <a:ext cx="5325908" cy="227304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F35E3CC-608D-8C92-EAEB-C541DE02A64A}"/>
              </a:ext>
            </a:extLst>
          </p:cNvPr>
          <p:cNvSpPr txBox="1"/>
          <p:nvPr/>
        </p:nvSpPr>
        <p:spPr>
          <a:xfrm>
            <a:off x="5462040" y="4848842"/>
            <a:ext cx="915879" cy="4770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500">
                <a:latin typeface="Aharoni"/>
                <a:cs typeface="Aharoni"/>
              </a:rPr>
              <a:t>New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83C2BE-4AEC-A665-6E3C-A8F64969DA09}"/>
              </a:ext>
            </a:extLst>
          </p:cNvPr>
          <p:cNvSpPr txBox="1"/>
          <p:nvPr/>
        </p:nvSpPr>
        <p:spPr>
          <a:xfrm>
            <a:off x="5637885" y="2289959"/>
            <a:ext cx="915879" cy="4770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500">
                <a:latin typeface="Aharoni"/>
                <a:cs typeface="Aharoni"/>
              </a:rPr>
              <a:t>Old</a:t>
            </a:r>
          </a:p>
        </p:txBody>
      </p:sp>
    </p:spTree>
    <p:extLst>
      <p:ext uri="{BB962C8B-B14F-4D97-AF65-F5344CB8AC3E}">
        <p14:creationId xmlns:p14="http://schemas.microsoft.com/office/powerpoint/2010/main" val="3436394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8127A55-3FDC-8698-091A-A824B2106D3A}"/>
              </a:ext>
            </a:extLst>
          </p:cNvPr>
          <p:cNvSpPr/>
          <p:nvPr/>
        </p:nvSpPr>
        <p:spPr>
          <a:xfrm>
            <a:off x="3640" y="0"/>
            <a:ext cx="9833933" cy="118468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D21FD1-F6A5-9CE1-89FD-981ECF043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605" y="4720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cs typeface="Aharoni"/>
              </a:rPr>
              <a:t>Technology Considerations Continued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E7DE359-4B12-B13A-8440-741419751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872" y="1527380"/>
            <a:ext cx="5463822" cy="38089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/>
              <a:t>On the right there is a High-level Backend Architecture Breakdown</a:t>
            </a:r>
          </a:p>
          <a:p>
            <a:r>
              <a:rPr lang="en-US" sz="2600"/>
              <a:t>API Gateway handles all requests and sends to appropriate router</a:t>
            </a:r>
          </a:p>
          <a:p>
            <a:r>
              <a:rPr lang="en-US" sz="2600"/>
              <a:t>Using a modular structure of API Components ex. Survey, Users</a:t>
            </a:r>
          </a:p>
          <a:p>
            <a:r>
              <a:rPr lang="en-US" sz="2600"/>
              <a:t>Allows for efficient code reuse, and quickly scaling new features.</a:t>
            </a:r>
          </a:p>
          <a:p>
            <a:endParaRPr lang="en-US" sz="2600"/>
          </a:p>
          <a:p>
            <a:endParaRPr lang="en-US" sz="2600"/>
          </a:p>
          <a:p>
            <a:endParaRPr lang="en-US" sz="2600"/>
          </a:p>
        </p:txBody>
      </p:sp>
      <p:pic>
        <p:nvPicPr>
          <p:cNvPr id="3" name="Picture 2" descr="A diagram of a software company&#10;&#10;Description automatically generated">
            <a:extLst>
              <a:ext uri="{FF2B5EF4-FFF2-40B4-BE49-F238E27FC236}">
                <a16:creationId xmlns:a16="http://schemas.microsoft.com/office/drawing/2014/main" id="{441569F4-FC2E-D5E3-CC0A-048E86A37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6468" y="1292941"/>
            <a:ext cx="5885130" cy="554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056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3D3B4B0-8949-3024-5BC1-39026C723FFC}"/>
              </a:ext>
            </a:extLst>
          </p:cNvPr>
          <p:cNvSpPr/>
          <p:nvPr/>
        </p:nvSpPr>
        <p:spPr>
          <a:xfrm>
            <a:off x="3640" y="0"/>
            <a:ext cx="7666467" cy="118468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0F64AB-42B6-ECA5-7293-E2F3B4F65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30" y="-752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bg1">
                    <a:lumMod val="95000"/>
                  </a:schemeClr>
                </a:solidFill>
                <a:cs typeface="Aharoni"/>
              </a:rPr>
              <a:t>Project Development Concerns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3B82A67-B9A8-7881-947B-7B38A1398D55}"/>
              </a:ext>
            </a:extLst>
          </p:cNvPr>
          <p:cNvSpPr txBox="1">
            <a:spLocks/>
          </p:cNvSpPr>
          <p:nvPr/>
        </p:nvSpPr>
        <p:spPr>
          <a:xfrm>
            <a:off x="317327" y="1289094"/>
            <a:ext cx="10515600" cy="2732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/>
              <a:t>Meeting Requirements</a:t>
            </a:r>
            <a:endParaRPr lang="en-US"/>
          </a:p>
          <a:p>
            <a:r>
              <a:rPr lang="en-US"/>
              <a:t>Confident in enhancing previous team's system design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Already a working proof of concept from last year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Ensure Additional features are necessary to the client</a:t>
            </a:r>
          </a:p>
          <a:p>
            <a:r>
              <a:rPr lang="en-US"/>
              <a:t>Continuous development to improve frontend design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Must conduct User Experience interviews to gain feedback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US"/>
          </a:p>
          <a:p>
            <a:pPr marL="457200" lvl="1" indent="0">
              <a:buNone/>
            </a:pPr>
            <a:endParaRPr lang="en-US" sz="2800" b="1"/>
          </a:p>
          <a:p>
            <a:pPr marL="457200" lvl="1" indent="0">
              <a:buNone/>
            </a:pPr>
            <a:endParaRPr lang="en-US" sz="2800" b="1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59ADD8E-0FCB-19BD-157C-BFDF50FC2349}"/>
              </a:ext>
            </a:extLst>
          </p:cNvPr>
          <p:cNvSpPr txBox="1">
            <a:spLocks/>
          </p:cNvSpPr>
          <p:nvPr/>
        </p:nvSpPr>
        <p:spPr>
          <a:xfrm>
            <a:off x="317326" y="4201395"/>
            <a:ext cx="11684695" cy="28576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/>
              <a:t>Concerns</a:t>
            </a:r>
            <a:endParaRPr lang="en-US"/>
          </a:p>
          <a:p>
            <a:pPr>
              <a:buFont typeface="Arial"/>
              <a:buChar char="•"/>
            </a:pPr>
            <a:r>
              <a:rPr lang="en-US"/>
              <a:t>Agile Development Process creates a vulnerability to scope creep</a:t>
            </a:r>
          </a:p>
          <a:p>
            <a:pPr lvl="1">
              <a:buFont typeface="Courier New"/>
              <a:buChar char="o"/>
            </a:pPr>
            <a:r>
              <a:rPr lang="en-US"/>
              <a:t>Must set project milestone to explicitly define project scope</a:t>
            </a:r>
          </a:p>
          <a:p>
            <a:pPr marL="457200" lvl="1" indent="0">
              <a:buNone/>
            </a:pP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801216773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Office">
      <a:dk1>
        <a:srgbClr val="000000"/>
      </a:dk1>
      <a:lt1>
        <a:srgbClr val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Festival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7A5A8E306DF94898574C4CDB274B5D" ma:contentTypeVersion="4" ma:contentTypeDescription="Create a new document." ma:contentTypeScope="" ma:versionID="3264f4f300cdb83c8a6666d8ac52f56a">
  <xsd:schema xmlns:xsd="http://www.w3.org/2001/XMLSchema" xmlns:xs="http://www.w3.org/2001/XMLSchema" xmlns:p="http://schemas.microsoft.com/office/2006/metadata/properties" xmlns:ns3="0cd73703-6ecd-4f5f-9f50-8a7d5fd897a2" targetNamespace="http://schemas.microsoft.com/office/2006/metadata/properties" ma:root="true" ma:fieldsID="4f10024ef6aa1f26ce1854c8cbaa4b3b" ns3:_="">
    <xsd:import namespace="0cd73703-6ecd-4f5f-9f50-8a7d5fd897a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d73703-6ecd-4f5f-9f50-8a7d5fd897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A7F506E-3C4D-48C4-A4EF-EA7293DF2BDE}">
  <ds:schemaRefs>
    <ds:schemaRef ds:uri="0cd73703-6ecd-4f5f-9f50-8a7d5fd897a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90FD78E-9F8F-4750-A17D-027E6684FF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E33433-D1B6-4E25-B842-A39910CDE5B1}">
  <ds:schemaRefs>
    <ds:schemaRef ds:uri="http://purl.org/dc/dcmitype/"/>
    <ds:schemaRef ds:uri="0cd73703-6ecd-4f5f-9f50-8a7d5fd897a2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661</Words>
  <Application>Microsoft Office PowerPoint</Application>
  <PresentationFormat>Widescreen</PresentationFormat>
  <Paragraphs>89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ShapesVTI</vt:lpstr>
      <vt:lpstr>IINSPIRE LSAMP Detailed Design</vt:lpstr>
      <vt:lpstr>Project Overview</vt:lpstr>
      <vt:lpstr>Detailed Design and Visuals</vt:lpstr>
      <vt:lpstr>Detailed Design and Visuals </vt:lpstr>
      <vt:lpstr>Student Functionality </vt:lpstr>
      <vt:lpstr>User Roles</vt:lpstr>
      <vt:lpstr>Technology Considerations</vt:lpstr>
      <vt:lpstr>Technology Considerations Continued</vt:lpstr>
      <vt:lpstr>Project Development Concerns 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Moeller, Alexander</dc:creator>
  <cp:lastModifiedBy>Moeller, Alexander</cp:lastModifiedBy>
  <cp:revision>2</cp:revision>
  <dcterms:created xsi:type="dcterms:W3CDTF">2024-10-24T20:40:34Z</dcterms:created>
  <dcterms:modified xsi:type="dcterms:W3CDTF">2024-10-30T21:49:03Z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0x010100D67A5A8E306DF94898574C4CDB274B5D</vt:lpwstr>
  </property>
</Properties>
</file>